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7" r:id="rId4"/>
    <p:sldId id="260" r:id="rId5"/>
    <p:sldId id="268" r:id="rId6"/>
    <p:sldId id="267" r:id="rId7"/>
    <p:sldId id="259" r:id="rId8"/>
    <p:sldId id="261" r:id="rId9"/>
    <p:sldId id="262" r:id="rId10"/>
    <p:sldId id="263" r:id="rId11"/>
    <p:sldId id="258" r:id="rId1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Objects="1">
      <p:cViewPr varScale="1">
        <p:scale>
          <a:sx n="98" d="100"/>
          <a:sy n="98" d="100"/>
        </p:scale>
        <p:origin x="-330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6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B47F3A-A6F4-4DAD-A30F-9FE955014718}" type="datetime1">
              <a:rPr lang="en-US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23422-9443-421B-B11D-8AB6B58D4A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AF74D9-8B3F-448C-8AB9-85549C87E9A1}" type="datetime1">
              <a:rPr lang="en-US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65205-CA90-490B-B0B5-D977D62D12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6AAFB2-0F8C-4C03-BB4D-E796DC39AD7C}" type="datetime1">
              <a:rPr lang="en-US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A008C-DF3A-46DA-BC5F-C6713768BA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21EF7-D3D4-46F4-BB95-E8863272098B}" type="datetime1">
              <a:rPr lang="en-US"/>
              <a:pPr>
                <a:defRPr/>
              </a:pPr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75471-2D99-4A15-9B32-4DEACC4D1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C44B84-B52C-448A-B4C6-388300E077E5}" type="datetime1">
              <a:rPr lang="en-US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09BD3-133A-4842-9411-711A487D4C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C5544C-BA6B-4C50-922F-C59CE9B6C374}" type="datetime1">
              <a:rPr lang="en-US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C8E5B-E8EB-4B1B-9DC5-BCB9DF0E16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6DE35F-0EE2-493A-824F-9BFC3C58191C}" type="datetime1">
              <a:rPr lang="en-US"/>
              <a:pPr/>
              <a:t>5/3/2010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3F376-517F-4308-A1A7-D7D13471B3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EC01D-BB1A-430A-9259-FFD706D9B43A}" type="datetime1">
              <a:rPr lang="en-US"/>
              <a:pPr/>
              <a:t>5/3/2010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21565-98F0-4378-9148-055A8C7C53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257A83-B9EF-452E-994A-167EEAD36B02}" type="datetime1">
              <a:rPr lang="en-US"/>
              <a:pPr/>
              <a:t>5/3/2010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CA821-50E3-48A4-9B9E-A92FDB6F31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257E89-B2B9-431E-A65D-5CCA4BFAEDBF}" type="datetime1">
              <a:rPr lang="en-US"/>
              <a:pPr/>
              <a:t>5/3/2010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9591E-FCAF-481C-A5CB-799EA356A1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5F9726-EDFA-4C90-83C2-09624069FD43}" type="datetime1">
              <a:rPr lang="en-US"/>
              <a:pPr/>
              <a:t>5/3/2010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AFB36-FAF6-4EE5-89B3-3ADCB10402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FC5531-4AB3-4FB6-9A3E-4559DF9B1712}" type="datetime1">
              <a:rPr lang="en-US"/>
              <a:pPr/>
              <a:t>5/3/2010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10C96-B025-4D32-9FA1-0FA4670146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97" charset="0"/>
              </a:defRPr>
            </a:lvl1pPr>
          </a:lstStyle>
          <a:p>
            <a:fld id="{F09765A8-6BA6-4AED-B5D3-57F2BEE3EAD7}" type="datetime1">
              <a:rPr lang="en-US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97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97" charset="0"/>
              </a:defRPr>
            </a:lvl1pPr>
          </a:lstStyle>
          <a:p>
            <a:fld id="{C9ACD0B9-E593-4799-A73D-728330AC467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97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97" charset="0"/>
          <a:ea typeface="ＭＳ Ｐゴシック" pitchFamily="97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97" charset="0"/>
          <a:ea typeface="ＭＳ Ｐゴシック" pitchFamily="97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97" charset="0"/>
          <a:ea typeface="ＭＳ Ｐゴシック" pitchFamily="97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97" charset="0"/>
          <a:ea typeface="ＭＳ Ｐゴシック" pitchFamily="97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97" charset="0"/>
          <a:ea typeface="ＭＳ Ｐゴシック" pitchFamily="9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97" charset="0"/>
          <a:ea typeface="ＭＳ Ｐゴシック" pitchFamily="9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97" charset="0"/>
          <a:ea typeface="ＭＳ Ｐゴシック" pitchFamily="9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97" charset="0"/>
          <a:ea typeface="ＭＳ Ｐゴシック" pitchFamily="97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97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97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97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97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97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088DED3-6267-46E7-AFBA-AA101E72FF85}" type="datetime1">
              <a:rPr lang="en-US"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5/3/2010</a:t>
            </a:fld>
            <a:endParaRPr lang="en-US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97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97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73305617-34BF-45CD-9C72-5A598584407B}" type="slidenum">
              <a:rPr lang="en-US"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97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97" charset="0"/>
          <a:ea typeface="ＭＳ Ｐゴシック" pitchFamily="97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97" charset="0"/>
          <a:ea typeface="ＭＳ Ｐゴシック" pitchFamily="97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97" charset="0"/>
          <a:ea typeface="ＭＳ Ｐゴシック" pitchFamily="97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97" charset="0"/>
          <a:ea typeface="ＭＳ Ｐゴシック" pitchFamily="97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97" charset="0"/>
          <a:ea typeface="ＭＳ Ｐゴシック" pitchFamily="9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97" charset="0"/>
          <a:ea typeface="ＭＳ Ｐゴシック" pitchFamily="9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97" charset="0"/>
          <a:ea typeface="ＭＳ Ｐゴシック" pitchFamily="9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97" charset="0"/>
          <a:ea typeface="ＭＳ Ｐゴシック" pitchFamily="9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97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9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9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9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457200" y="1598613"/>
            <a:ext cx="8305800" cy="1101725"/>
          </a:xfrm>
        </p:spPr>
        <p:txBody>
          <a:bodyPr/>
          <a:lstStyle/>
          <a:p>
            <a:r>
              <a:rPr lang="en-US" sz="3600" dirty="0" smtClean="0">
                <a:latin typeface="Tahoma" pitchFamily="34" charset="0"/>
                <a:cs typeface="Tahoma" pitchFamily="34" charset="0"/>
              </a:rPr>
              <a:t>An In-Line Real-Time “Dynamic” Bulk Density Meter</a:t>
            </a:r>
          </a:p>
        </p:txBody>
      </p:sp>
      <p:pic>
        <p:nvPicPr>
          <p:cNvPr id="4" name="Picture 3" descr="Batchhou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216" y="3409950"/>
            <a:ext cx="3224784" cy="1377696"/>
          </a:xfrm>
          <a:prstGeom prst="rect">
            <a:avLst/>
          </a:prstGeom>
        </p:spPr>
      </p:pic>
    </p:spTree>
  </p:cSld>
  <p:clrMapOvr>
    <a:masterClrMapping/>
  </p:clrMapOvr>
  <p:transition advTm="411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90800" y="0"/>
          <a:ext cx="4343400" cy="4629150"/>
        </p:xfrm>
        <a:graphic>
          <a:graphicData uri="http://schemas.openxmlformats.org/presentationml/2006/ole">
            <p:oleObj spid="_x0000_s1026" name="Acrobat Document" r:id="rId4" imgW="6152381" imgH="10259857" progId="AcroExch.Document.7">
              <p:embed/>
            </p:oleObj>
          </a:graphicData>
        </a:graphic>
      </p:graphicFrame>
    </p:spTree>
  </p:cSld>
  <p:clrMapOvr>
    <a:masterClrMapping/>
  </p:clrMapOvr>
  <p:transition advTm="378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4724400" y="285750"/>
            <a:ext cx="4267200" cy="11017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Technology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1387474"/>
            <a:ext cx="6477000" cy="2936875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1800" dirty="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The system includes a Bulk Solids Pump volumetric feeder with small material hopper on load cells and mounted in-line in the process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Above the feeder is an automated gate valve that receives material from the process</a:t>
            </a:r>
          </a:p>
          <a:p>
            <a:pPr marL="342900" indent="-342900" algn="l"/>
            <a:endParaRPr lang="en-US" sz="18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1800" dirty="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Normal operation material flows through the gate valve &amp; feeder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1800" dirty="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Density is calculated by closing the gate valve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1800" dirty="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A weight reading is triggered at a specified level</a:t>
            </a:r>
          </a:p>
        </p:txBody>
      </p:sp>
      <p:pic>
        <p:nvPicPr>
          <p:cNvPr id="4" name="Picture 3" descr="sheet_density meter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0"/>
            <a:ext cx="1557000" cy="4536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9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3657600" y="285749"/>
            <a:ext cx="5486400" cy="11017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Technology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(cont’d)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387474"/>
            <a:ext cx="6781800" cy="2936875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After obtaining a successful weight reading the valve is opened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Density (lbs/ft3) = Weight (lbs) / Volume (ft3)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The entire process is completed in seconds –</a:t>
            </a:r>
          </a:p>
          <a:p>
            <a:pPr marL="800100" lvl="1" indent="-342900" algn="l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In-Line</a:t>
            </a:r>
          </a:p>
          <a:p>
            <a:pPr marL="800100" lvl="1" indent="-342900" algn="l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Real-Time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Measurement as frequent as every 5 – 10 seconds</a:t>
            </a:r>
          </a:p>
        </p:txBody>
      </p:sp>
      <p:pic>
        <p:nvPicPr>
          <p:cNvPr id="4" name="Picture 3" descr="sheet_density meter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0"/>
            <a:ext cx="1557000" cy="4536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7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081463"/>
            <a:ext cx="35814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-19050"/>
            <a:ext cx="7391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1676400" y="2343150"/>
            <a:ext cx="10668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prstClr val="black"/>
                </a:solidFill>
                <a:latin typeface="Calibri"/>
                <a:ea typeface="+mn-ea"/>
              </a:rPr>
              <a:t>Signal Output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5105400" y="2190750"/>
            <a:ext cx="17526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/>
                <a:ea typeface="+mn-ea"/>
              </a:rPr>
              <a:t>Volumetric Metering </a:t>
            </a:r>
            <a:r>
              <a:rPr lang="en-US" sz="1050" dirty="0" smtClean="0">
                <a:solidFill>
                  <a:prstClr val="black"/>
                </a:solidFill>
                <a:latin typeface="Calibri"/>
                <a:ea typeface="+mn-ea"/>
              </a:rPr>
              <a:t>Device             </a:t>
            </a:r>
            <a:r>
              <a:rPr lang="en-US" sz="1050" dirty="0">
                <a:solidFill>
                  <a:prstClr val="black"/>
                </a:solidFill>
                <a:latin typeface="Calibri"/>
                <a:ea typeface="+mn-ea"/>
              </a:rPr>
              <a:t>Sized in Units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4648200" y="2952750"/>
            <a:ext cx="11430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Speed Sensor</a:t>
            </a:r>
          </a:p>
        </p:txBody>
      </p:sp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3200400" y="133350"/>
            <a:ext cx="59436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  <a:ea typeface="+mn-ea"/>
              </a:rPr>
              <a:t>Add Intelligence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Dynamic Density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as a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Control Variable = Intelligent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Volumetric</a:t>
            </a:r>
            <a:endParaRPr lang="en-US" sz="12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Add Density Measurement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to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Your Process System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056" name="TextBox 9"/>
          <p:cNvSpPr txBox="1">
            <a:spLocks noChangeArrowheads="1"/>
          </p:cNvSpPr>
          <p:nvPr/>
        </p:nvSpPr>
        <p:spPr bwMode="auto">
          <a:xfrm>
            <a:off x="1676400" y="3757196"/>
            <a:ext cx="7239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Enabled For Intelligent 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Speed 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Modulation Based Upon Density Changes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257550"/>
            <a:ext cx="137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Integrates with:</a:t>
            </a:r>
          </a:p>
          <a:p>
            <a:pPr>
              <a:buFont typeface="Arial" pitchFamily="34" charset="0"/>
              <a:buChar char="•"/>
            </a:pPr>
            <a:r>
              <a:rPr lang="en-US" sz="1100" dirty="0" smtClean="0"/>
              <a:t> Screw Conveyor</a:t>
            </a:r>
          </a:p>
          <a:p>
            <a:pPr>
              <a:buFont typeface="Arial" pitchFamily="34" charset="0"/>
              <a:buChar char="•"/>
            </a:pPr>
            <a:r>
              <a:rPr lang="en-US" sz="1100" dirty="0" smtClean="0"/>
              <a:t> Rotary Valve</a:t>
            </a:r>
          </a:p>
          <a:p>
            <a:pPr>
              <a:buFont typeface="Arial" pitchFamily="34" charset="0"/>
              <a:buChar char="•"/>
            </a:pPr>
            <a:r>
              <a:rPr lang="en-US" sz="1100" dirty="0" smtClean="0"/>
              <a:t> Vertical Auger</a:t>
            </a:r>
          </a:p>
          <a:p>
            <a:pPr>
              <a:buFont typeface="Arial" pitchFamily="34" charset="0"/>
              <a:buChar char="•"/>
            </a:pPr>
            <a:r>
              <a:rPr lang="en-US" sz="1100" dirty="0" smtClean="0"/>
              <a:t> Feed Scalpel</a:t>
            </a:r>
            <a:endParaRPr lang="en-US" sz="1100" dirty="0"/>
          </a:p>
        </p:txBody>
      </p:sp>
    </p:spTree>
  </p:cSld>
  <p:clrMapOvr>
    <a:masterClrMapping/>
  </p:clrMapOvr>
  <p:transition advTm="692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-19050"/>
            <a:ext cx="38195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828800" y="2266950"/>
            <a:ext cx="17526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Output Signal (LBS</a:t>
            </a:r>
            <a:r>
              <a:rPr lang="en-US" sz="105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/ </a:t>
            </a:r>
            <a:r>
              <a:rPr lang="en-US" sz="105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FT3)</a:t>
            </a:r>
            <a:endParaRPr lang="en-US" sz="105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2905125" y="315813"/>
            <a:ext cx="524827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Sensor 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Function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		 Record Information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	 	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	Periodic – Scheduled / On-Demand</a:t>
            </a:r>
            <a:endParaRPr lang="en-US" sz="140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	Dynamic Density Measurement</a:t>
            </a:r>
            <a:endParaRPr lang="en-US" sz="140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	History </a:t>
            </a: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&amp; Analytics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	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	*</a:t>
            </a: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Logged </a:t>
            </a: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to Data </a:t>
            </a: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Base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Situational Awareness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*</a:t>
            </a: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Know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Current Value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*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Alarm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If Outside Set Limits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*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Quality Tracking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		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*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Verify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Raw Material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		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*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Correct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Material Used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lang="en-US" sz="1600" b="1" i="1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rPr>
              <a:t>Evaluate </a:t>
            </a:r>
            <a:r>
              <a:rPr lang="en-US" sz="1600" b="1" i="1" dirty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rPr>
              <a:t>Data to Fuel </a:t>
            </a:r>
            <a:r>
              <a:rPr lang="en-US" sz="1600" b="1" i="1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rPr>
              <a:t>Innovation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	   </a:t>
            </a:r>
          </a:p>
        </p:txBody>
      </p:sp>
    </p:spTree>
  </p:cSld>
  <p:clrMapOvr>
    <a:masterClrMapping/>
  </p:clrMapOvr>
  <p:transition advTm="559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438150"/>
            <a:ext cx="4572000" cy="379095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Spray Dryer Closed-Loop Control</a:t>
            </a:r>
          </a:p>
          <a:p>
            <a:pPr algn="l"/>
            <a:endParaRPr lang="en-US" sz="16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600" dirty="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The Density Meter  is installed below a spray dryer to provide an in-line, real-time dynamic bulk density output.</a:t>
            </a:r>
          </a:p>
          <a:p>
            <a:pPr algn="l"/>
            <a:endParaRPr lang="en-US" sz="16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600" dirty="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The output is used as feedback to the spray dryer controls to optimize:</a:t>
            </a:r>
          </a:p>
          <a:p>
            <a:pPr algn="l"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 Bulk Density</a:t>
            </a:r>
          </a:p>
          <a:p>
            <a:pPr algn="l"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 Particle Size</a:t>
            </a:r>
          </a:p>
          <a:p>
            <a:pPr algn="l"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 Material </a:t>
            </a:r>
            <a:r>
              <a:rPr lang="en-US" sz="1600" dirty="0" err="1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Flowability</a:t>
            </a:r>
            <a:endParaRPr lang="en-US" sz="16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DM version_1b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-19050"/>
            <a:ext cx="3285000" cy="4374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4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666750"/>
            <a:ext cx="4572000" cy="3352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Dryer Control</a:t>
            </a:r>
          </a:p>
          <a:p>
            <a:pPr algn="l"/>
            <a:endParaRPr lang="en-US" sz="16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dirty="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The Density Meter  is installed above a dryer to provide an in-line, real-time dynamic bulk density output.</a:t>
            </a:r>
          </a:p>
          <a:p>
            <a:pPr algn="l"/>
            <a:endParaRPr lang="en-US" sz="20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dirty="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The output is used as feed-forward to the dryer controls to improve drying time and reduce cost.</a:t>
            </a:r>
          </a:p>
        </p:txBody>
      </p:sp>
      <p:pic>
        <p:nvPicPr>
          <p:cNvPr id="5" name="Picture 4" descr="DM version_2b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-19050"/>
            <a:ext cx="3780000" cy="4104000"/>
          </a:xfrm>
          <a:prstGeom prst="rect">
            <a:avLst/>
          </a:prstGeom>
        </p:spPr>
      </p:pic>
    </p:spTree>
  </p:cSld>
  <p:clrMapOvr>
    <a:masterClrMapping/>
  </p:clrMapOvr>
  <p:transition advTm="507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666750"/>
            <a:ext cx="3962400" cy="3634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Blend Dissimilar Materials</a:t>
            </a:r>
          </a:p>
          <a:p>
            <a:pPr algn="l"/>
            <a:endParaRPr lang="en-US" sz="16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dirty="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The operator enters target density and line setpoint.</a:t>
            </a:r>
          </a:p>
          <a:p>
            <a:pPr algn="l"/>
            <a:r>
              <a:rPr lang="en-US" sz="2000" dirty="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Each feeder receives an appropriate setpoint to ensure the packaging line receives the proper dynamic bulk density material and total line throughput.</a:t>
            </a:r>
          </a:p>
        </p:txBody>
      </p:sp>
      <p:pic>
        <p:nvPicPr>
          <p:cNvPr id="4" name="Picture 3" descr="DM version_3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-19050"/>
            <a:ext cx="4648200" cy="4320000"/>
          </a:xfrm>
          <a:prstGeom prst="rect">
            <a:avLst/>
          </a:prstGeom>
        </p:spPr>
      </p:pic>
    </p:spTree>
  </p:cSld>
  <p:clrMapOvr>
    <a:masterClrMapping/>
  </p:clrMapOvr>
  <p:transition advTm="429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0" y="666750"/>
            <a:ext cx="3276600" cy="3634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Extruder / Feed System Control</a:t>
            </a:r>
          </a:p>
          <a:p>
            <a:pPr algn="l"/>
            <a:endParaRPr lang="en-US" sz="16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dirty="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Dynamic bulk density feedback is used to extruder or feed system parameters to control product quality.</a:t>
            </a:r>
          </a:p>
        </p:txBody>
      </p:sp>
      <p:pic>
        <p:nvPicPr>
          <p:cNvPr id="5" name="Picture 4" descr="DM version_4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33250"/>
            <a:ext cx="4752000" cy="4077000"/>
          </a:xfrm>
          <a:prstGeom prst="rect">
            <a:avLst/>
          </a:prstGeom>
        </p:spPr>
      </p:pic>
    </p:spTree>
  </p:cSld>
  <p:clrMapOvr>
    <a:masterClrMapping/>
  </p:clrMapOvr>
  <p:transition advTm="339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.9|2.9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.7|3.1|2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.2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324</Words>
  <Application>Microsoft Office PowerPoint</Application>
  <PresentationFormat>On-screen Show (16:9)</PresentationFormat>
  <Paragraphs>66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1_Office Theme</vt:lpstr>
      <vt:lpstr>Acrobat Document</vt:lpstr>
      <vt:lpstr>An In-Line Real-Time “Dynamic” Bulk Density Meter</vt:lpstr>
      <vt:lpstr>The Technology</vt:lpstr>
      <vt:lpstr>The Technology (cont’d)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SMS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 Pyles</dc:creator>
  <cp:lastModifiedBy>Bruce Lowden</cp:lastModifiedBy>
  <cp:revision>34</cp:revision>
  <dcterms:created xsi:type="dcterms:W3CDTF">2010-04-28T16:39:01Z</dcterms:created>
  <dcterms:modified xsi:type="dcterms:W3CDTF">2010-05-03T17:00:41Z</dcterms:modified>
</cp:coreProperties>
</file>